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9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7" r:id="rId22"/>
    <p:sldId id="278" r:id="rId23"/>
    <p:sldId id="279" r:id="rId24"/>
    <p:sldId id="280" r:id="rId25"/>
    <p:sldId id="288" r:id="rId26"/>
    <p:sldId id="281" r:id="rId27"/>
    <p:sldId id="290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958" autoAdjust="0"/>
    <p:restoredTop sz="94660"/>
  </p:normalViewPr>
  <p:slideViewPr>
    <p:cSldViewPr>
      <p:cViewPr varScale="1">
        <p:scale>
          <a:sx n="68" d="100"/>
          <a:sy n="68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CB8B0-7CFD-4425-8B15-76B4D726E3CD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7BD9C-B517-4E62-AC10-2DEC840705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9773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87BD9C-B517-4E62-AC10-2DEC840705C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5706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AF81820-C26C-4673-B06B-5808C914DDC5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FC07D8-8550-43CA-BF1B-5872189FEC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780108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tt-RU" sz="3200" b="1" dirty="0" smtClean="0">
                <a:latin typeface="Times New Roman" pitchFamily="18" charset="0"/>
                <a:cs typeface="Times New Roman" pitchFamily="18" charset="0"/>
              </a:rPr>
              <a:t>зан шәһәренең ел укытучысы - 2015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Зиннәтуллин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Р.К., Казан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шәһәре мәгариф идарәсе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методисты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raif.2014@mail.ru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12" y="768350"/>
            <a:ext cx="1366837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305189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әяләү: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инновацион</a:t>
            </a: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 идеяләрне ачыклау, анализлау, гомумиләштерү  осталыгына ия булу һәм һөнәри эшчәнлегеңдә куллана белү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tt-RU" sz="23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омуми, һөнәри эруди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ия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чыгыш ясау осталыгы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методик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темаң буенча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педагогик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тәҗрибәңнең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нәтиҗәләре</a:t>
            </a: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туры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Укытучыны</a:t>
            </a:r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педагогик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лабораториясе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79776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метапредмет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300" dirty="0" smtClean="0">
                <a:latin typeface="Times New Roman" pitchFamily="18" charset="0"/>
                <a:cs typeface="Times New Roman" pitchFamily="18" charset="0"/>
              </a:rPr>
              <a:t>һәм предметара бәйләнешләрне үз эченә алган, кыйммәтләр системасы турында бербөтен күзаллау формалаштыруга  юнәлтелгән, сыйныфта хезмәттәшлек педагогикасы идеяләрен тормышка ашыруга ориентлашкан дәрес күрсәтү. Дәреснең темасы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календарь-тематик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планда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каралганча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бәйгегә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көн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кала </a:t>
            </a:r>
            <a:r>
              <a:rPr lang="ru-RU" sz="2300" dirty="0" err="1" smtClean="0">
                <a:latin typeface="Times New Roman" pitchFamily="18" charset="0"/>
                <a:cs typeface="Times New Roman" pitchFamily="18" charset="0"/>
              </a:rPr>
              <a:t>ачыклана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Дәрес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051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Бәяләү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тирәнтен 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белү, заманчалык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-төрле чыганаклар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исәптән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кулланып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укучылар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белән эшне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оештыру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осталыгы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дәрестә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кулланылган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технологияләрнең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һәм ирешелгән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нәтиҗәләрнең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куелган максатларга туры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килүе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Дәрес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177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t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-эш алымнарының һәм төрләренең күпкырлыгы</a:t>
            </a:r>
          </a:p>
          <a:p>
            <a:pPr>
              <a:buNone/>
            </a:pP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-укытучының сөйләм кул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турасы</a:t>
            </a:r>
          </a:p>
          <a:p>
            <a:pPr>
              <a:buNone/>
            </a:pP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-дәрескә үзанализ һәм укытучының үзенең эшчәнлеге рефлекциясе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Дәрес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Регламент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20 мин.,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исәптән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 мин.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орауларга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җавап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бирү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мастер-класс педагогик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җәмәгать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челек өчен үткәрелә. Предметыңның дөн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яга караш һәм гомуми мәдәни компетентлылык формалаштыруда тоткан урынын, әһәмиятен күрсәтү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Мастер-классның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бәйгегә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әйтелә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Мастер - класс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235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Бәяләү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эчтәлекнең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тирән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оригиналь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булуы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мастер-класста </a:t>
            </a: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кулланылган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технологияләрнең </a:t>
            </a: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һәм ирешелгән нәтиҗәләрнең куелган максатларга туры килүе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-аудитория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белән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идар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ә (эш)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итә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осталыгы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-киң аудиториядә чыгыш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ясау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осталыгы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өйләм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культурасы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уры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Мастер - класс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244960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Регламент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 мин.,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исәптән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жюри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сорауларына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җавап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бирү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Җәмгыять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өчен мөһим булган проблеманы (мәс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әлә) җәмәгат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ьчелек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катнашында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тикшерү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оештыру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комитеты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тарафыннан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проблемаларның исемлеге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булдырыла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Педагогик проблема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дискуссиягә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көн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хәбәр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ителә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уры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Ачык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дискуссия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871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Бәяләү</a:t>
            </a:r>
            <a:r>
              <a:rPr lang="ru-RU" sz="2600" dirty="0" smtClean="0"/>
              <a:t>:</a:t>
            </a:r>
          </a:p>
          <a:p>
            <a:pPr>
              <a:buFontTx/>
              <a:buChar char="-"/>
            </a:pP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кытучының гомуми һәм һөнәри эруди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циясе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икерләренең тирән һәм оригинал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булуы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ү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з фикерен дәлилли алу осталыгы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өйләм кул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турасы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уры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Ачык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дискуссия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63395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Педагогика, методика,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дидактиканы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тирәнтен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белүе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Тәкъдим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ителә торган эш тәҗрибәсенең теоретик нигезләрен яхшы белүе, психологика һәм педагогика белемнәренең ныклы булуы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Хәзерге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мәгариф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концепциясен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федераль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дәүләт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стандартларын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яхшы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белүе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катнашучыга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таләпләр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1038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t-RU" sz="2200" dirty="0" smtClean="0">
                <a:latin typeface="Times New Roman" pitchFamily="18" charset="0"/>
                <a:cs typeface="Times New Roman" pitchFamily="18" charset="0"/>
              </a:rPr>
              <a:t>Үзеңнең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концептуаль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карашларыңны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билгели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алмау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Үзеңнең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тәҗрибәңдә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мөһим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кыйммәтле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, и</a:t>
            </a:r>
            <a:r>
              <a:rPr lang="tt-RU" sz="2200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кирәк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өлешен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ачыклый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алмау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Кулланыла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торган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елем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бирү технологиясе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ысул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алымнарның актуаль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200" dirty="0" smtClean="0">
                <a:latin typeface="Times New Roman" pitchFamily="18" charset="0"/>
                <a:cs typeface="Times New Roman" pitchFamily="18" charset="0"/>
              </a:rPr>
              <a:t>һәм заманча булуын дәлилли алмау.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тәҗрибәңнең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инновацион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характерда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булуын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сыйфатлы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итеп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tt-RU" sz="2200" dirty="0" smtClean="0">
                <a:latin typeface="Times New Roman" pitchFamily="18" charset="0"/>
                <a:cs typeface="Times New Roman" pitchFamily="18" charset="0"/>
              </a:rPr>
              <a:t>әк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2200" dirty="0" smtClean="0">
                <a:latin typeface="Times New Roman" pitchFamily="18" charset="0"/>
                <a:cs typeface="Times New Roman" pitchFamily="18" charset="0"/>
              </a:rPr>
              <a:t>дим итә алмау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Уңай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тәҗрибәңнән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чыгып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үткәрелгән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дәресеңә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үзанализны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дөрес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итеп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ясый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алмау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Конкурста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килеп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туган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кыенлыклар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299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Шәһәр этабы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28 февраль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Семинар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 февраль,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15.00 с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әг.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мәгариф идарәсе,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ММБ,  202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кабинет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Документларны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кабул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февраль 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9.00  - 17.00 с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мәгариф идарәсе,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ММБ,  207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кабинет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Жирәбә  үткәрү–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 февраль,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14.30 мин.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залы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әйге үтә торган мәктәпләрдә булу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13-14 февраль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Конкурсны үткәрү графигы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388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564904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1.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Отышлы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уңышлы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ягым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нәрсәдә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уйлап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тапкан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Слайдларда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күрсәтергә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мөмкин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каян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алынды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Кем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уйлап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тапкан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?) 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2.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кулланыла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нәтиҗә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Чыгыш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ясау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логикасы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21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Ничек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эшләдең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үстердең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практикаңа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керттең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технологиягә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салдың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			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smtClean="0"/>
              <a:t>	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</a:t>
            </a:r>
          </a:p>
          <a:p>
            <a:pPr marL="0" indent="0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Кыенлыкларда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арыну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юллары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уңышка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ирешү шартлары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(коллегаларың, ата-аналар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оешмалар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белән үзара хезмәттәшлек, үзара йогынты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ясау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һ.б.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тормышка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юллары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Чыгыш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ясау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latin typeface="Times New Roman" pitchFamily="18" charset="0"/>
                <a:cs typeface="Times New Roman" pitchFamily="18" charset="0"/>
              </a:rPr>
              <a:t>логикасы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87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тәҗрибәңнең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актуаль</a:t>
            </a:r>
            <a:r>
              <a:rPr lang="tt-RU" sz="2600" b="1" dirty="0" smtClean="0">
                <a:latin typeface="Times New Roman" pitchFamily="18" charset="0"/>
                <a:cs typeface="Times New Roman" pitchFamily="18" charset="0"/>
              </a:rPr>
              <a:t>леген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дәлилләү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тәҗрибәнең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төп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идеясе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формалаштырыла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Фәнни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, методик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әдәбият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белән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танышып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чыгу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юнәлештәге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практиканы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ачыклау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өйрәнү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Чыгышка әзерлек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636125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тәҗрибәңне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бәян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тәҗрибәнең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нәтиҗәләр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Уңышлыкның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сәбәп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тасвирлау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Нәрсә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Нәрсә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Ничек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Нинди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нәтиҗә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Кушымта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Аналитик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чыгышыңны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тулыландыру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күрсәтмә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материаллар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(таблица, схема, алгоритм, модуль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.б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Чыгышка әзерлек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832730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Материалның 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эчтәлеген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яхшы белү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темасын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ачуның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тирәнлеге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оригиналь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леге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Балаларның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уңышлы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эшчәнлеге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шартлар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тудыру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Кулланылган методларның 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нигезле, дәлилле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булуы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нәтиҗәләр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универсаль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уку гамәлләре /шәхескә кагылышлы, регулятив, танып-белү, коммуникатив/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Жюри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әрсәгә иг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тибар итә.</a:t>
            </a:r>
            <a:r>
              <a:rPr lang="tt-RU" sz="3600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09145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бирүнең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характерынды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универсаль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уку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гамәлләре формалаштыру – федерал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дәүләт белем стандартларының төп таләпләренең берсе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Дәреснең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метапредмет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булуы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төп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критерийларының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берсе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Истә тотыгыз!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128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t-RU" sz="2600" b="1" dirty="0" smtClean="0">
                <a:latin typeface="Times New Roman" pitchFamily="18" charset="0"/>
                <a:cs typeface="Times New Roman" pitchFamily="18" charset="0"/>
              </a:rPr>
              <a:t>Мастер-класс – 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гамәли эшчәнлеген камилләштерергә теләүчеләр өчен, шул өлкәдәге оста үткәрә торган тәҗрибә уртаклашу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анры (семинар, тренинг). Теге яки бу  өлкәдә күнекмә формалаштыруга юнәлтелгән танып белүнең заманча формасы.</a:t>
            </a:r>
          </a:p>
          <a:p>
            <a:endParaRPr lang="ru-RU" sz="1400" b="1" dirty="0"/>
          </a:p>
          <a:p>
            <a:endParaRPr lang="ru-RU" sz="14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Мастер-класс – …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336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Мастер-класс ул -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“Бу проблеманы чишүнең бик нәтиҗәле  ысулын мин беләм, хәзер Сезне дә өйрәтәм”,- дигән сүз.</a:t>
            </a:r>
          </a:p>
          <a:p>
            <a:pPr algn="just"/>
            <a:endParaRPr lang="tt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Мастер-классның асылы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: актуал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проблеманы чишү ысулын гамәли эшчәнлекне оештыру аша танытып белдерү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Мастер-класс – …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Эчтәлеге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ягыннан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тәкъ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дим ителгән проблеманың асылы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проблеманы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тормышка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идеясе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-актуал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лек һәм фәннилек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-методик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фәнни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яктан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гомумиләштерү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нәтиҗә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мөмкинлеге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Мастер-классны  бәяләү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41914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/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Эшчәнлекле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гамәли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аспект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астер-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катнашучыларны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кызыксындыру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мотивациял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әү)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алымнары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едагогик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тәҗрибәне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гомумиләштерү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җәелдерү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мөмкинлеге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технологичность</a:t>
            </a:r>
          </a:p>
          <a:p>
            <a:pPr>
              <a:buFontTx/>
              <a:buChar char="-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роблеманы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чишүгә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юнәлтелгән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чараларның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уңайлы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оптималь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булуы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Мастер-классны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 бәяләү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192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Электрон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ресурсларны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өйрәнү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13 февраль,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мәгариф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идарәсе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ММБ,  201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кабинет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16-17 февраль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Киров районы  «4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гимназия – интернат 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гимназия»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Финалда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катнашучылар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өчен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жирәбә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 февраль,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14.00 с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мәгариф идарәсе,  актлар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залы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Финал  –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 февраль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Конкурсны үткәрү графигы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23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b="1" dirty="0" smtClean="0"/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Шәхескә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юнәлтелгән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сыйфатлар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импровизациягә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сәләтлелек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аудиториягә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тәэсир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итү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дәрәҗәсе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эрудициясе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ралашу стиле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гомуми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культурасы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Мастер-классны  </a:t>
            </a:r>
            <a:r>
              <a:rPr lang="tt-RU" sz="3600" b="1" dirty="0">
                <a:latin typeface="Times New Roman" pitchFamily="18" charset="0"/>
                <a:cs typeface="Times New Roman" pitchFamily="18" charset="0"/>
              </a:rPr>
              <a:t>бәяләү</a:t>
            </a:r>
            <a:endParaRPr lang="ru-RU" sz="3600" b="1" dirty="0"/>
          </a:p>
        </p:txBody>
      </p:sp>
    </p:spTree>
    <p:extLst>
      <p:ext uri="{BB962C8B-B14F-4D97-AF65-F5344CB8AC3E}">
        <p14:creationId xmlns="" xmlns:p14="http://schemas.microsoft.com/office/powerpoint/2010/main" val="23872355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Мастер-класста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күрсәтү өчен  алдынгы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педагогик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алыгыз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темагыз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белән бәйләгез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Темагыздан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чыгып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мастер-классыгызның максатларын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бурычларын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билгеләгез</a:t>
            </a:r>
            <a:endParaRPr lang="ru-RU" dirty="0" smtClean="0"/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Темагызга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китәрлек итеп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укучыларыгызда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кызыксындыру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тудырырлык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берәр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парадокс)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уйлап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чыгарыгыз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Мастер-класска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әзерләнү өчен тәкъ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димнәр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75801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Мастер-классның максатына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бурычларына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туры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килерлек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алымнарын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ысулларын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чараларны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сайлагыз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(аз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күләмдә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генә нәрсәне дә гаҗәеп итеп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күрсәтерлек, ләкин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идеягезне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ачарлык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предметлар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уйлап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чыгарыгыз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Кызыклы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ниятегезне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тормышка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ашыру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өчен, фантазиягезне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эшкә җигеге</a:t>
            </a:r>
            <a:r>
              <a:rPr lang="ru-RU" dirty="0" err="1" smtClean="0"/>
              <a:t>з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Мастер-класска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әзерләнү өчен тәкъ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димнәр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5854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Мастер-классыгызның тулы планын төзегез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Мастер-классыгызны үткәрү алдыннан барлык техник җиһазлар, микрофон һ.б. чараларның  эшләвен тикшерегез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Үзегезгә кирәк булганча өстәл, урындыклар, башка кирәк-яракларны урнаштырыгыз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Аннары оештыручыларга  ишарә ясый аласыз</a:t>
            </a:r>
          </a:p>
          <a:p>
            <a:pPr algn="ctr">
              <a:buNone/>
            </a:pP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УҢЫШЛАР СЕЗГӘ!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Мастер-класска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әзерләнү өчен тәкъ</a:t>
            </a:r>
            <a:r>
              <a:rPr lang="tt-RU" b="1" dirty="0" smtClean="0">
                <a:latin typeface="Times New Roman" pitchFamily="18" charset="0"/>
                <a:cs typeface="Times New Roman" pitchFamily="18" charset="0"/>
              </a:rPr>
              <a:t>димнәр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593233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5 еллык эш ста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 б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әйгеләрендә җиңүче </a:t>
            </a:r>
            <a:r>
              <a:rPr lang="tt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1 урын) һәм призлы урын алучылар (2 һәм 3 урын)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Һәрбер берләштерелгән районнан һәм Совет районыннан 2 педагог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Барлыгы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8 татар теле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һәм әдәбияты укытучысы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Яшь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 чикләнмәгән.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Конкурска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 тәк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дим итү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966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Бәйгедә катнашу өчен  заявка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Конкурсантның гаризасы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Конкурсант турында мәг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лүмат картасы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Дәрес өчен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заявка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Конкурста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катнашучылар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Казан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порталында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kazanobr.ru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теркәләләр һәм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«Казан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шәһәре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укытучысы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- 2015»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бәйгесендә катнашучылар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берләшмәсенә кушылалар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Конкурска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 тәк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дим итү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55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Үзләренең шәхси блогында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түбәндәге материалларны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урнаштыралар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Эш тәҗрибәсе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«Мин  -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укытучы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темасына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эссе</a:t>
            </a: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Төсле фотография (портрет</a:t>
            </a:r>
            <a:r>
              <a:rPr lang="tt-RU" sz="26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tt-RU" sz="2600" dirty="0" smtClean="0">
                <a:latin typeface="Times New Roman" pitchFamily="18" charset="0"/>
                <a:cs typeface="Times New Roman" pitchFamily="18" charset="0"/>
              </a:rPr>
              <a:t> һәм дәрестә яки класстан тыш эш вакытында төшерелгән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жанрлы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фото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Конкурска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 тәк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дим итү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1471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«Интернет-ресурс»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бәйгесе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шәхси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сайт яки блог)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Бәяләү: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актуальлелек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мәг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лүматның  үз вакытында урнаштырылуы һәм һәрвакыт яңартылып торылуы</a:t>
            </a:r>
          </a:p>
          <a:p>
            <a:pPr>
              <a:buFontTx/>
              <a:buChar char="-"/>
            </a:pP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мәг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лүматның файдалы, кызыклы булуы һәм рәсемнәр белән баетылуы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tt-RU" sz="3600" b="1" dirty="0" smtClean="0">
                <a:latin typeface="Times New Roman" pitchFamily="18" charset="0"/>
                <a:cs typeface="Times New Roman" pitchFamily="18" charset="0"/>
              </a:rPr>
              <a:t>туры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255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грамоталылык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стилистик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төгәллек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тулылык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структураларның    сакланышы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Интернет-ресурс:</a:t>
            </a:r>
          </a:p>
          <a:p>
            <a:pPr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-уңайлы навигация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-бизәлешнең оригинал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булуы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интерактив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сервислардан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файдалану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(форум,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комментарийлар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сораштырулар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/>
              <a:t>I </a:t>
            </a:r>
            <a:r>
              <a:rPr lang="tt-RU" sz="3600" b="1" dirty="0" smtClean="0"/>
              <a:t>туры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133734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педсовет/методик семинар/МБ.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дә презентацияне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әк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дим итү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Коллегаларың, ата-аналар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җәмәгатьчелек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һә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 башка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оешмалар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белән үзара  хезмәттәшлек  нәтиҗәсендә формалашкан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тәҗрибәңне телдән тәкъ</a:t>
            </a:r>
            <a:r>
              <a:rPr lang="tt-RU" dirty="0" smtClean="0">
                <a:latin typeface="Times New Roman" pitchFamily="18" charset="0"/>
                <a:cs typeface="Times New Roman" pitchFamily="18" charset="0"/>
              </a:rPr>
              <a:t>дим итү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Регламент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 20 мин.,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вакытка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сорауларга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җавап бирү дә керә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Конкурсның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туры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t-RU" sz="2800" b="1" dirty="0" smtClean="0">
                <a:latin typeface="Times New Roman" pitchFamily="18" charset="0"/>
                <a:cs typeface="Times New Roman" pitchFamily="18" charset="0"/>
              </a:rPr>
              <a:t>Укытучыны</a:t>
            </a:r>
            <a:r>
              <a:rPr lang="tt-RU" sz="2800" dirty="0" smtClean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педагогик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лабораториясе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465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1257</TotalTime>
  <Words>1295</Words>
  <Application>Microsoft Office PowerPoint</Application>
  <PresentationFormat>Экран (4:3)</PresentationFormat>
  <Paragraphs>171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Волна</vt:lpstr>
      <vt:lpstr>Казан шәһәренең ел укытучысы - 2015</vt:lpstr>
      <vt:lpstr>Конкурсны үткәрү графигы</vt:lpstr>
      <vt:lpstr>Конкурсны үткәрү графигы</vt:lpstr>
      <vt:lpstr>Конкурска тәкъдим итү</vt:lpstr>
      <vt:lpstr>Конкурска тәкъдим итү</vt:lpstr>
      <vt:lpstr>Конкурска тәкъдим итү</vt:lpstr>
      <vt:lpstr>Конкурсның  I туры</vt:lpstr>
      <vt:lpstr>Конкурсның  I туры</vt:lpstr>
      <vt:lpstr>Конкурсның II туры Укытучының педагогик лабораториясе</vt:lpstr>
      <vt:lpstr>Конкурсның II туры Укытучының педагогик лабораториясе</vt:lpstr>
      <vt:lpstr>Дәрес</vt:lpstr>
      <vt:lpstr>Дәрес</vt:lpstr>
      <vt:lpstr>Дәрес</vt:lpstr>
      <vt:lpstr>Конкурсның  III туры Мастер - класс</vt:lpstr>
      <vt:lpstr>Конкурсның  III туры Мастер - класс</vt:lpstr>
      <vt:lpstr>Конкурсның  III туры Ачык дискуссия</vt:lpstr>
      <vt:lpstr>Конкурсның  III туры Ачык дискуссия</vt:lpstr>
      <vt:lpstr>Конкурста катнашучыга таләпләр</vt:lpstr>
      <vt:lpstr>Конкурста килеп туган кыенлыклар</vt:lpstr>
      <vt:lpstr>Чыгыш ясау логикасы</vt:lpstr>
      <vt:lpstr>Чыгыш ясау логикасы</vt:lpstr>
      <vt:lpstr>Чыгышка әзерлек</vt:lpstr>
      <vt:lpstr>Чыгышка әзерлек</vt:lpstr>
      <vt:lpstr> Жюри нәрсәгә игътибар итә...</vt:lpstr>
      <vt:lpstr>Истә тотыгыз!</vt:lpstr>
      <vt:lpstr>Мастер-класс – …</vt:lpstr>
      <vt:lpstr>Мастер-класс – …</vt:lpstr>
      <vt:lpstr>Мастер-классны  бәяләү</vt:lpstr>
      <vt:lpstr>Мастер-классны  бәяләү</vt:lpstr>
      <vt:lpstr>Мастер-классны  бәяләү</vt:lpstr>
      <vt:lpstr> Мастер-класска әзерләнү өчен тәкъдимнәр</vt:lpstr>
      <vt:lpstr> Мастер-класска әзерләнү өчен тәкъдимнәр</vt:lpstr>
      <vt:lpstr>Мастер-класска әзерләнү өчен тәкъдимнәр</vt:lpstr>
    </vt:vector>
  </TitlesOfParts>
  <Company>ГМЦ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Лучший учитель года города Казани - 2015</dc:title>
  <dc:creator>rozai</dc:creator>
  <cp:lastModifiedBy>Admin</cp:lastModifiedBy>
  <cp:revision>187</cp:revision>
  <dcterms:created xsi:type="dcterms:W3CDTF">2015-01-20T11:26:01Z</dcterms:created>
  <dcterms:modified xsi:type="dcterms:W3CDTF">2015-01-28T18:14:15Z</dcterms:modified>
</cp:coreProperties>
</file>